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91" r:id="rId3"/>
    <p:sldId id="280" r:id="rId4"/>
    <p:sldId id="281" r:id="rId5"/>
    <p:sldId id="282" r:id="rId6"/>
    <p:sldId id="286" r:id="rId7"/>
    <p:sldId id="288" r:id="rId8"/>
    <p:sldId id="290" r:id="rId9"/>
    <p:sldId id="287" r:id="rId10"/>
    <p:sldId id="274" r:id="rId11"/>
    <p:sldId id="28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a Mikulov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931"/>
    <a:srgbClr val="BC3735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54" autoAdjust="0"/>
  </p:normalViewPr>
  <p:slideViewPr>
    <p:cSldViewPr snapToGrid="0" snapToObjects="1">
      <p:cViewPr>
        <p:scale>
          <a:sx n="75" d="100"/>
          <a:sy n="75" d="100"/>
        </p:scale>
        <p:origin x="-1888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B2FFB-BE23-D64F-AD47-F0B7C1F5A4C3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ED2F6-7939-6040-92E4-BCCFBBD8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75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8555D-FD72-C343-822B-FA1B1B0FF81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3B3F7-C6D2-F240-9122-01ADF5EA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0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8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1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1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3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3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F4B7-19CA-E340-A8A3-657A41776935}" type="datetimeFigureOut">
              <a:rPr lang="en-US" smtClean="0"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35146-E83F-4940-8D4E-B7178FF2AB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8046"/>
            <a:ext cx="9144761" cy="771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/>
          <a:srcRect r="82815"/>
          <a:stretch/>
        </p:blipFill>
        <p:spPr>
          <a:xfrm>
            <a:off x="6956453" y="172866"/>
            <a:ext cx="393002" cy="408801"/>
          </a:xfrm>
          <a:prstGeom prst="rect">
            <a:avLst/>
          </a:prstGeom>
        </p:spPr>
      </p:pic>
      <p:pic>
        <p:nvPicPr>
          <p:cNvPr id="10" name="Picture 9" descr="Screen Shot 2014-07-04 at 11.42.16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9144000" cy="4145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178203" y="117679"/>
            <a:ext cx="208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Ministry</a:t>
            </a:r>
            <a:r>
              <a:rPr lang="en-US" sz="1400" b="1" baseline="0" dirty="0" smtClean="0">
                <a:solidFill>
                  <a:schemeClr val="accent1">
                    <a:lumMod val="75000"/>
                  </a:schemeClr>
                </a:solidFill>
              </a:rPr>
              <a:t> of Finance</a:t>
            </a:r>
          </a:p>
          <a:p>
            <a:pPr algn="ctr"/>
            <a:r>
              <a:rPr lang="en-US" sz="1400" b="1" baseline="0" dirty="0" smtClean="0">
                <a:solidFill>
                  <a:schemeClr val="accent1">
                    <a:lumMod val="75000"/>
                  </a:schemeClr>
                </a:solidFill>
              </a:rPr>
              <a:t>Slovak Republic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4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8878" y="94181"/>
            <a:ext cx="834507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Slovakia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sym typeface="Wingdings"/>
              </a:rPr>
              <a:t>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Ukraine</a:t>
            </a:r>
            <a:endParaRPr lang="sk-SK" sz="3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sk-SK" sz="2400" b="1" dirty="0" smtClean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GB" sz="3200" b="1" i="1" dirty="0" smtClean="0">
                <a:solidFill>
                  <a:schemeClr val="accent1"/>
                </a:solidFill>
                <a:latin typeface="+mj-lt"/>
              </a:rPr>
              <a:t>Sharing Lessons from Public Finance Management Reforms</a:t>
            </a:r>
            <a:endParaRPr lang="en-GB" sz="3200" u="sng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sk-SK" sz="3200" b="1" i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509" y="3420084"/>
            <a:ext cx="1827341" cy="1827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alphaModFix amt="18000"/>
          </a:blip>
          <a:stretch>
            <a:fillRect/>
          </a:stretch>
        </p:blipFill>
        <p:spPr>
          <a:xfrm>
            <a:off x="198964" y="2038808"/>
            <a:ext cx="8403126" cy="45310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32750" y="5392467"/>
            <a:ext cx="34612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376092"/>
                </a:solidFill>
              </a:rPr>
              <a:t>Kristina Mikulova</a:t>
            </a:r>
          </a:p>
          <a:p>
            <a:pPr algn="r"/>
            <a:r>
              <a:rPr lang="en-US" dirty="0" smtClean="0">
                <a:solidFill>
                  <a:srgbClr val="376092"/>
                </a:solidFill>
              </a:rPr>
              <a:t>Head of Development </a:t>
            </a:r>
            <a:r>
              <a:rPr lang="en-US" dirty="0" smtClean="0">
                <a:solidFill>
                  <a:srgbClr val="376092"/>
                </a:solidFill>
              </a:rPr>
              <a:t>Cooperation</a:t>
            </a:r>
          </a:p>
          <a:p>
            <a:pPr algn="r"/>
            <a:r>
              <a:rPr lang="en-US" dirty="0" smtClean="0">
                <a:solidFill>
                  <a:srgbClr val="376092"/>
                </a:solidFill>
              </a:rPr>
              <a:t>Ministry of Finance of the Slovak Republic</a:t>
            </a:r>
            <a:endParaRPr lang="en-US" dirty="0" smtClean="0">
              <a:solidFill>
                <a:srgbClr val="376092"/>
              </a:solidFill>
            </a:endParaRPr>
          </a:p>
          <a:p>
            <a:pPr algn="r"/>
            <a:r>
              <a:rPr lang="en-US" dirty="0" smtClean="0">
                <a:solidFill>
                  <a:srgbClr val="376092"/>
                </a:solidFill>
              </a:rPr>
              <a:t> </a:t>
            </a:r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3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7617" y="0"/>
            <a:ext cx="8913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II. Fiscal Decentralization</a:t>
            </a:r>
          </a:p>
          <a:p>
            <a:pPr lvl="1"/>
            <a:r>
              <a:rPr lang="en-US" sz="2800" b="1" dirty="0" smtClean="0">
                <a:solidFill>
                  <a:schemeClr val="accent1"/>
                </a:solidFill>
              </a:rPr>
              <a:t>Key Ingredients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62469" y="904839"/>
            <a:ext cx="19063" cy="2736000"/>
          </a:xfrm>
          <a:prstGeom prst="line">
            <a:avLst/>
          </a:prstGeom>
          <a:ln w="571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5041" y="3783780"/>
            <a:ext cx="4281565" cy="1"/>
          </a:xfrm>
          <a:prstGeom prst="line">
            <a:avLst/>
          </a:prstGeom>
          <a:ln w="571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Nadpis 1"/>
          <p:cNvSpPr>
            <a:spLocks noGrp="1"/>
          </p:cNvSpPr>
          <p:nvPr>
            <p:ph type="title"/>
          </p:nvPr>
        </p:nvSpPr>
        <p:spPr bwMode="auto">
          <a:xfrm>
            <a:off x="4818673" y="3857970"/>
            <a:ext cx="4109427" cy="260633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</a:rPr>
              <a:t/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CAPACITY BUILDING</a:t>
            </a: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rgbClr val="E46C0A"/>
                </a:solidFill>
                <a:latin typeface="Calibri" pitchFamily="34" charset="0"/>
                <a:sym typeface="Wingdings"/>
              </a:rPr>
              <a:t>Performance-oriented management culture</a:t>
            </a:r>
            <a:br>
              <a:rPr lang="en-US" sz="1600" b="1" dirty="0" smtClean="0">
                <a:solidFill>
                  <a:srgbClr val="E46C0A"/>
                </a:solidFill>
                <a:latin typeface="Calibri" pitchFamily="34" charset="0"/>
                <a:sym typeface="Wingdings"/>
              </a:rPr>
            </a:br>
            <a:r>
              <a:rPr lang="en-US" sz="1600" b="1" dirty="0" smtClean="0">
                <a:solidFill>
                  <a:srgbClr val="E46C0A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1600" b="1" dirty="0" smtClean="0">
                <a:solidFill>
                  <a:srgbClr val="95B3D7"/>
                </a:solidFill>
                <a:latin typeface="Calibri" pitchFamily="34" charset="0"/>
                <a:sym typeface="Wingdings"/>
              </a:rPr>
              <a:t>Information </a:t>
            </a:r>
            <a:r>
              <a:rPr lang="en-US" sz="1600" b="1" dirty="0">
                <a:solidFill>
                  <a:srgbClr val="95B3D7"/>
                </a:solidFill>
                <a:latin typeface="Calibri" pitchFamily="34" charset="0"/>
                <a:sym typeface="Wingdings"/>
              </a:rPr>
              <a:t>and communication campaigns</a:t>
            </a:r>
            <a:br>
              <a:rPr lang="en-US" sz="1600" b="1" dirty="0">
                <a:solidFill>
                  <a:srgbClr val="95B3D7"/>
                </a:solidFill>
                <a:latin typeface="Calibri" pitchFamily="34" charset="0"/>
                <a:sym typeface="Wingdings"/>
              </a:rPr>
            </a:b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sym typeface="Wingdings"/>
              </a:rPr>
              <a:t>Identifying reform champions </a:t>
            </a:r>
            <a:b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sym typeface="Wingdings"/>
              </a:rPr>
            </a:br>
            <a:r>
              <a:rPr lang="en-US" sz="1600" b="1" dirty="0" smtClean="0">
                <a:solidFill>
                  <a:srgbClr val="E46C0A"/>
                </a:solidFill>
                <a:latin typeface="Calibri" pitchFamily="34" charset="0"/>
                <a:sym typeface="Wingdings"/>
              </a:rPr>
              <a:t>Addressing mid-level management resistance</a:t>
            </a:r>
            <a:r>
              <a:rPr lang="en-US" sz="1600" b="1" dirty="0" smtClean="0">
                <a:solidFill>
                  <a:srgbClr val="E46C0A"/>
                </a:solidFill>
              </a:rPr>
              <a:t/>
            </a:r>
            <a:br>
              <a:rPr lang="en-US" sz="1600" b="1" dirty="0" smtClean="0">
                <a:solidFill>
                  <a:srgbClr val="E46C0A"/>
                </a:solidFill>
              </a:rPr>
            </a:br>
            <a:r>
              <a:rPr lang="en-US" sz="1600" b="1" dirty="0">
                <a:solidFill>
                  <a:schemeClr val="tx2"/>
                </a:solidFill>
              </a:rPr>
              <a:t/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sym typeface="Wingdings"/>
              </a:rPr>
              <a:t>SUSTAINABILITY</a:t>
            </a: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743885" y="3783780"/>
            <a:ext cx="4281565" cy="1"/>
          </a:xfrm>
          <a:prstGeom prst="line">
            <a:avLst/>
          </a:prstGeom>
          <a:ln w="571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62469" y="3972996"/>
            <a:ext cx="19063" cy="2736000"/>
          </a:xfrm>
          <a:prstGeom prst="line">
            <a:avLst/>
          </a:prstGeom>
          <a:ln w="571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Nadpis 1"/>
          <p:cNvSpPr txBox="1">
            <a:spLocks/>
          </p:cNvSpPr>
          <p:nvPr/>
        </p:nvSpPr>
        <p:spPr bwMode="auto">
          <a:xfrm>
            <a:off x="246445" y="3857970"/>
            <a:ext cx="4072552" cy="2851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 smtClean="0">
              <a:solidFill>
                <a:schemeClr val="tx2"/>
              </a:solidFill>
            </a:endParaRPr>
          </a:p>
          <a:p>
            <a:r>
              <a:rPr lang="en-US" sz="1800" b="1" dirty="0" smtClean="0">
                <a:solidFill>
                  <a:schemeClr val="tx2"/>
                </a:solidFill>
              </a:rPr>
              <a:t>ACCOUNTABILITY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algn="l"/>
            <a:endParaRPr lang="en-US" sz="1600" b="1" dirty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r>
              <a:rPr lang="en-US" sz="1600" b="1" dirty="0" smtClean="0">
                <a:solidFill>
                  <a:srgbClr val="95B3D7"/>
                </a:solidFill>
                <a:latin typeface="Calibri" pitchFamily="34" charset="0"/>
                <a:sym typeface="Wingdings"/>
              </a:rPr>
              <a:t>Competence AND resource transfer </a:t>
            </a:r>
            <a:r>
              <a:rPr lang="en-US" sz="1600" b="1" dirty="0" smtClean="0">
                <a:solidFill>
                  <a:srgbClr val="95B3D7"/>
                </a:solidFill>
                <a:latin typeface="Calibri" pitchFamily="34" charset="0"/>
                <a:sym typeface="Wingdings"/>
              </a:rPr>
              <a:t>Transparent </a:t>
            </a:r>
            <a:r>
              <a:rPr lang="en-US" sz="1600" b="1" dirty="0" smtClean="0">
                <a:solidFill>
                  <a:srgbClr val="95B3D7"/>
                </a:solidFill>
                <a:latin typeface="Calibri" pitchFamily="34" charset="0"/>
                <a:sym typeface="Wingdings"/>
              </a:rPr>
              <a:t>resource (re-)</a:t>
            </a:r>
            <a:r>
              <a:rPr lang="en-US" sz="1600" b="1" dirty="0" smtClean="0">
                <a:solidFill>
                  <a:srgbClr val="95B3D7"/>
                </a:solidFill>
                <a:latin typeface="Calibri" pitchFamily="34" charset="0"/>
                <a:sym typeface="Wingdings"/>
              </a:rPr>
              <a:t>allocation system</a:t>
            </a:r>
          </a:p>
          <a:p>
            <a:r>
              <a:rPr lang="en-US" sz="1600" b="1" dirty="0" smtClean="0">
                <a:solidFill>
                  <a:srgbClr val="95B3D7"/>
                </a:solidFill>
                <a:latin typeface="Calibri" pitchFamily="34" charset="0"/>
                <a:sym typeface="Wingdings"/>
              </a:rPr>
              <a:t>Auditing</a:t>
            </a:r>
          </a:p>
          <a:p>
            <a:r>
              <a:rPr lang="en-US" sz="1600" b="1" dirty="0">
                <a:solidFill>
                  <a:srgbClr val="E46C0A"/>
                </a:solidFill>
                <a:latin typeface="Calibri" pitchFamily="34" charset="0"/>
                <a:sym typeface="Wingdings"/>
              </a:rPr>
              <a:t>M&amp;E </a:t>
            </a:r>
            <a:r>
              <a:rPr lang="en-US" sz="1600" b="1" dirty="0" smtClean="0">
                <a:solidFill>
                  <a:srgbClr val="E46C0A"/>
                </a:solidFill>
                <a:latin typeface="Calibri" pitchFamily="34" charset="0"/>
                <a:sym typeface="Wingdings"/>
              </a:rPr>
              <a:t>frameworks</a:t>
            </a:r>
            <a:endParaRPr lang="en-US" sz="1600" b="1" dirty="0">
              <a:solidFill>
                <a:srgbClr val="E46C0A"/>
              </a:solidFill>
              <a:latin typeface="Calibri" pitchFamily="34" charset="0"/>
              <a:sym typeface="Wingdings"/>
            </a:endParaRPr>
          </a:p>
          <a:p>
            <a:endParaRPr lang="en-US" sz="18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sym typeface="Wingdings"/>
            </a:endParaRPr>
          </a:p>
          <a:p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sym typeface="Wingdings"/>
              </a:rPr>
              <a:t>TRUST</a:t>
            </a:r>
            <a:endParaRPr lang="en-US" sz="1800" b="1" dirty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26" name="Nadpis 1"/>
          <p:cNvSpPr txBox="1">
            <a:spLocks/>
          </p:cNvSpPr>
          <p:nvPr/>
        </p:nvSpPr>
        <p:spPr bwMode="auto">
          <a:xfrm>
            <a:off x="4818672" y="749300"/>
            <a:ext cx="4020388" cy="27601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 smtClean="0">
              <a:solidFill>
                <a:schemeClr val="tx2"/>
              </a:solidFill>
            </a:endParaRPr>
          </a:p>
          <a:p>
            <a:r>
              <a:rPr lang="en-US" sz="1800" b="1" dirty="0" smtClean="0">
                <a:solidFill>
                  <a:schemeClr val="tx2"/>
                </a:solidFill>
              </a:rPr>
              <a:t>IMPLEMENTATION</a:t>
            </a:r>
            <a:endParaRPr lang="en-US" sz="1800" b="1" dirty="0" smtClean="0">
              <a:solidFill>
                <a:schemeClr val="tx2"/>
              </a:solidFill>
            </a:endParaRPr>
          </a:p>
          <a:p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sym typeface="Wingdings"/>
              </a:rPr>
              <a:t>Flexible legislative frameworks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sym typeface="Wingdings"/>
            </a:endParaRPr>
          </a:p>
          <a:p>
            <a:r>
              <a:rPr lang="en-US" sz="1600" b="1" dirty="0" smtClean="0">
                <a:solidFill>
                  <a:srgbClr val="E46C0A"/>
                </a:solidFill>
              </a:rPr>
              <a:t>Certified methodological guidelines</a:t>
            </a: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Complementary reforms</a:t>
            </a: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Completion within a single cycle</a:t>
            </a:r>
            <a:endParaRPr lang="en-US" sz="1600" b="1" dirty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endParaRPr lang="en-US" sz="18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sym typeface="Wingdings"/>
            </a:endParaRPr>
          </a:p>
          <a:p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sym typeface="Wingdings"/>
              </a:rPr>
              <a:t>GRADUALISM / PHASING</a:t>
            </a:r>
            <a:endParaRPr lang="en-US" sz="1800" b="1" dirty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endParaRPr lang="en-US" sz="1600" b="1" dirty="0" smtClean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sym typeface="Wingdings"/>
            </a:endParaRPr>
          </a:p>
          <a:p>
            <a:pPr algn="l"/>
            <a:endParaRPr lang="en-US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sym typeface="Wingdings"/>
            </a:endParaRPr>
          </a:p>
        </p:txBody>
      </p:sp>
      <p:sp>
        <p:nvSpPr>
          <p:cNvPr id="16" name="Nadpis 1"/>
          <p:cNvSpPr txBox="1">
            <a:spLocks/>
          </p:cNvSpPr>
          <p:nvPr/>
        </p:nvSpPr>
        <p:spPr bwMode="auto">
          <a:xfrm>
            <a:off x="51719" y="840537"/>
            <a:ext cx="4267278" cy="2668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MULTISTAKEHOLDER APPROACH</a:t>
            </a:r>
          </a:p>
          <a:p>
            <a:endParaRPr lang="en-US" sz="14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sym typeface="Wingdings"/>
              </a:rPr>
              <a:t>Dialogue and bottom-up reform strategy </a:t>
            </a:r>
          </a:p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Buy-in on central level of government</a:t>
            </a:r>
          </a:p>
          <a:p>
            <a:r>
              <a:rPr lang="en-US" sz="1600" b="1" dirty="0">
                <a:solidFill>
                  <a:srgbClr val="95B3D7"/>
                </a:solidFill>
                <a:sym typeface="Wingdings"/>
              </a:rPr>
              <a:t>Donor support </a:t>
            </a: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Leveraging conditionality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  <a:sym typeface="Wingdings"/>
            </a:endParaRPr>
          </a:p>
          <a:p>
            <a:endParaRPr lang="en-US" sz="1600" b="1" dirty="0" smtClean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sym typeface="Wingdings"/>
              </a:rPr>
              <a:t>COMMITMENT</a:t>
            </a:r>
            <a:endParaRPr lang="en-US" sz="1800" b="1" dirty="0" smtClean="0">
              <a:solidFill>
                <a:schemeClr val="tx2"/>
              </a:solidFill>
              <a:latin typeface="Calibri" pitchFamily="34" charset="0"/>
              <a:sym typeface="Wingdings"/>
            </a:endParaRPr>
          </a:p>
          <a:p>
            <a:pPr algn="l"/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l"/>
            <a:endParaRPr lang="en-US" sz="14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3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6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III.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Knowledge Exchange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63600"/>
            <a:ext cx="8418557" cy="56330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Lessons learned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GAINS: </a:t>
            </a:r>
          </a:p>
          <a:p>
            <a:r>
              <a:rPr lang="en-US" sz="2800" b="1" i="1" dirty="0" smtClean="0">
                <a:solidFill>
                  <a:srgbClr val="1F497D"/>
                </a:solidFill>
              </a:rPr>
              <a:t>independence</a:t>
            </a:r>
            <a:r>
              <a:rPr lang="en-US" sz="2800" dirty="0" smtClean="0">
                <a:solidFill>
                  <a:srgbClr val="1F497D"/>
                </a:solidFill>
              </a:rPr>
              <a:t> from central government </a:t>
            </a:r>
          </a:p>
          <a:p>
            <a:r>
              <a:rPr lang="en-US" sz="2800" b="1" i="1" dirty="0" smtClean="0">
                <a:solidFill>
                  <a:srgbClr val="1F497D"/>
                </a:solidFill>
              </a:rPr>
              <a:t>fiscal discipline </a:t>
            </a:r>
            <a:r>
              <a:rPr lang="en-US" sz="2800" dirty="0" smtClean="0">
                <a:solidFill>
                  <a:srgbClr val="1F497D"/>
                </a:solidFill>
              </a:rPr>
              <a:t>on the part of HTUs and municipalities (balanced budgets, addressing “hidden” debt)</a:t>
            </a:r>
          </a:p>
          <a:p>
            <a:r>
              <a:rPr lang="en-US" sz="2800" b="1" i="1" dirty="0">
                <a:solidFill>
                  <a:srgbClr val="1F497D"/>
                </a:solidFill>
              </a:rPr>
              <a:t>t</a:t>
            </a:r>
            <a:r>
              <a:rPr lang="en-US" sz="2800" b="1" i="1" dirty="0" smtClean="0">
                <a:solidFill>
                  <a:srgbClr val="1F497D"/>
                </a:solidFill>
              </a:rPr>
              <a:t>ransparency </a:t>
            </a:r>
            <a:r>
              <a:rPr lang="en-US" sz="2800" i="1" dirty="0" smtClean="0">
                <a:solidFill>
                  <a:srgbClr val="1F497D"/>
                </a:solidFill>
              </a:rPr>
              <a:t>and</a:t>
            </a:r>
            <a:r>
              <a:rPr lang="en-US" sz="2800" b="1" i="1" dirty="0" smtClean="0">
                <a:solidFill>
                  <a:srgbClr val="1F497D"/>
                </a:solidFill>
              </a:rPr>
              <a:t> accountability </a:t>
            </a:r>
            <a:r>
              <a:rPr lang="en-US" sz="2800" dirty="0" smtClean="0">
                <a:solidFill>
                  <a:srgbClr val="1F497D"/>
                </a:solidFill>
              </a:rPr>
              <a:t>(vertical and horizontal)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CHALLENGES: 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solidFill>
                  <a:srgbClr val="1F497D"/>
                </a:solidFill>
                <a:sym typeface="Wingdings"/>
              </a:rPr>
              <a:t>Addressing </a:t>
            </a:r>
            <a:r>
              <a:rPr lang="en-US" sz="2800" b="1" i="1" dirty="0" smtClean="0">
                <a:solidFill>
                  <a:schemeClr val="tx2"/>
                </a:solidFill>
                <a:sym typeface="Wingdings"/>
              </a:rPr>
              <a:t>territorial fragmentation</a:t>
            </a:r>
          </a:p>
          <a:p>
            <a:r>
              <a:rPr lang="en-US" sz="2800" dirty="0" smtClean="0">
                <a:solidFill>
                  <a:srgbClr val="1F497D"/>
                </a:solidFill>
                <a:sym typeface="Wingdings"/>
              </a:rPr>
              <a:t>Stepping up efforts to mainstream performance-oriented budgetary practices via </a:t>
            </a:r>
            <a:r>
              <a:rPr lang="en-US" sz="2800" b="1" dirty="0" smtClean="0">
                <a:solidFill>
                  <a:srgbClr val="1F497D"/>
                </a:solidFill>
                <a:sym typeface="Wingdings"/>
              </a:rPr>
              <a:t>capacity building</a:t>
            </a:r>
            <a:endParaRPr lang="en-US" sz="2800" b="1" dirty="0">
              <a:solidFill>
                <a:srgbClr val="1F497D"/>
              </a:solidFill>
              <a:sym typeface="Wingdings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5B3D7"/>
              </a:solidFill>
              <a:sym typeface="Wingdings"/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6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III.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Knowledge Exchange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63600"/>
            <a:ext cx="8418557" cy="56330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Slovakia-UNDP Partnership</a:t>
            </a:r>
          </a:p>
          <a:p>
            <a:r>
              <a:rPr lang="en-US" b="1" i="1" dirty="0" smtClean="0">
                <a:solidFill>
                  <a:srgbClr val="1F497D"/>
                </a:solidFill>
                <a:sym typeface="Wingdings"/>
              </a:rPr>
              <a:t>Framework: </a:t>
            </a:r>
            <a:r>
              <a:rPr lang="en-US" dirty="0" smtClean="0">
                <a:solidFill>
                  <a:srgbClr val="1F497D"/>
                </a:solidFill>
                <a:sym typeface="Wingdings"/>
              </a:rPr>
              <a:t>joint project of MF SR and MFEA SR financed via development aid, implemented by UNDP </a:t>
            </a:r>
          </a:p>
          <a:p>
            <a:r>
              <a:rPr lang="en-US" b="1" i="1" dirty="0" smtClean="0">
                <a:solidFill>
                  <a:srgbClr val="1F497D"/>
                </a:solidFill>
                <a:sym typeface="Wingdings"/>
              </a:rPr>
              <a:t>Content: </a:t>
            </a:r>
            <a:r>
              <a:rPr lang="en-US" dirty="0">
                <a:solidFill>
                  <a:srgbClr val="1F497D"/>
                </a:solidFill>
                <a:sym typeface="Wingdings"/>
              </a:rPr>
              <a:t>s</a:t>
            </a:r>
            <a:r>
              <a:rPr lang="en-US" dirty="0" smtClean="0">
                <a:solidFill>
                  <a:srgbClr val="1F497D"/>
                </a:solidFill>
                <a:sym typeface="Wingdings"/>
              </a:rPr>
              <a:t>haring lessons from Slovakia’s political and economic transformation</a:t>
            </a:r>
          </a:p>
          <a:p>
            <a:r>
              <a:rPr lang="en-US" b="1" i="1" dirty="0" smtClean="0">
                <a:solidFill>
                  <a:srgbClr val="1F497D"/>
                </a:solidFill>
                <a:sym typeface="Wingdings"/>
              </a:rPr>
              <a:t>Themes: </a:t>
            </a:r>
            <a:r>
              <a:rPr lang="en-US" dirty="0" smtClean="0">
                <a:solidFill>
                  <a:srgbClr val="1F497D"/>
                </a:solidFill>
                <a:sym typeface="Wingdings"/>
              </a:rPr>
              <a:t>MF SR oversees the “public finance for development” component </a:t>
            </a:r>
          </a:p>
          <a:p>
            <a:r>
              <a:rPr lang="en-US" b="1" i="1" dirty="0" smtClean="0">
                <a:solidFill>
                  <a:srgbClr val="1F497D"/>
                </a:solidFill>
                <a:sym typeface="Wingdings"/>
              </a:rPr>
              <a:t>Target countries: </a:t>
            </a:r>
            <a:r>
              <a:rPr lang="en-US" dirty="0" smtClean="0">
                <a:solidFill>
                  <a:srgbClr val="1F497D"/>
                </a:solidFill>
                <a:sym typeface="Wingdings"/>
              </a:rPr>
              <a:t>Moldova and Montenegro, Western Balkans and Eastern Partnership more broadly </a:t>
            </a:r>
          </a:p>
          <a:p>
            <a:endParaRPr lang="en-US" dirty="0">
              <a:solidFill>
                <a:srgbClr val="1F497D"/>
              </a:solidFill>
              <a:sym typeface="Wingding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5B3D7"/>
                </a:solidFill>
                <a:sym typeface="Wingdings"/>
              </a:rPr>
              <a:t> 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Key principles of our engagement with partners: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demand-driven, “best-size” fit, sustainable (i.e. programmatic approach)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sym typeface="Wingdings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5B3D7"/>
              </a:solidFill>
              <a:sym typeface="Wingdings"/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3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67" y="0"/>
            <a:ext cx="8348133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Outline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>
                <a:solidFill>
                  <a:schemeClr val="tx2"/>
                </a:solidFill>
              </a:rPr>
              <a:t>Context: </a:t>
            </a:r>
            <a:r>
              <a:rPr lang="en-US" dirty="0">
                <a:solidFill>
                  <a:srgbClr val="4F81BD"/>
                </a:solidFill>
              </a:rPr>
              <a:t>p</a:t>
            </a:r>
            <a:r>
              <a:rPr lang="en-US" dirty="0" smtClean="0">
                <a:solidFill>
                  <a:srgbClr val="4F81BD"/>
                </a:solidFill>
              </a:rPr>
              <a:t>ublic </a:t>
            </a:r>
            <a:r>
              <a:rPr lang="en-US" dirty="0">
                <a:solidFill>
                  <a:srgbClr val="4F81BD"/>
                </a:solidFill>
              </a:rPr>
              <a:t>f</a:t>
            </a:r>
            <a:r>
              <a:rPr lang="en-US" dirty="0" smtClean="0">
                <a:solidFill>
                  <a:srgbClr val="4F81BD"/>
                </a:solidFill>
              </a:rPr>
              <a:t>inance </a:t>
            </a:r>
            <a:r>
              <a:rPr lang="en-US" dirty="0">
                <a:solidFill>
                  <a:srgbClr val="4F81BD"/>
                </a:solidFill>
              </a:rPr>
              <a:t>m</a:t>
            </a:r>
            <a:r>
              <a:rPr lang="en-US" dirty="0" smtClean="0">
                <a:solidFill>
                  <a:srgbClr val="4F81BD"/>
                </a:solidFill>
              </a:rPr>
              <a:t>anagement </a:t>
            </a:r>
            <a:r>
              <a:rPr lang="en-US" dirty="0">
                <a:solidFill>
                  <a:srgbClr val="4F81BD"/>
                </a:solidFill>
              </a:rPr>
              <a:t>r</a:t>
            </a:r>
            <a:r>
              <a:rPr lang="en-US" dirty="0" smtClean="0">
                <a:solidFill>
                  <a:srgbClr val="4F81BD"/>
                </a:solidFill>
              </a:rPr>
              <a:t>eforms in Slovakia</a:t>
            </a:r>
          </a:p>
          <a:p>
            <a:pPr marL="571500" indent="-571500">
              <a:buAutoNum type="romanUcPeriod"/>
            </a:pPr>
            <a:endParaRPr lang="en-US" dirty="0" smtClean="0">
              <a:solidFill>
                <a:srgbClr val="4F81BD"/>
              </a:solidFill>
            </a:endParaRPr>
          </a:p>
          <a:p>
            <a:pPr marL="571500" indent="-571500">
              <a:buAutoNum type="romanUcPeriod"/>
            </a:pPr>
            <a:r>
              <a:rPr lang="en-US" b="1" dirty="0" smtClean="0">
                <a:solidFill>
                  <a:srgbClr val="1F497D"/>
                </a:solidFill>
              </a:rPr>
              <a:t>Topic of the day: </a:t>
            </a:r>
            <a:r>
              <a:rPr lang="en-US" dirty="0" smtClean="0">
                <a:solidFill>
                  <a:srgbClr val="4F81BD"/>
                </a:solidFill>
              </a:rPr>
              <a:t>fiscal decentralization </a:t>
            </a:r>
          </a:p>
          <a:p>
            <a:pPr marL="0" indent="0">
              <a:buNone/>
            </a:pPr>
            <a:endParaRPr lang="en-US" dirty="0" smtClean="0">
              <a:solidFill>
                <a:srgbClr val="4F81BD"/>
              </a:solidFill>
            </a:endParaRPr>
          </a:p>
          <a:p>
            <a:pPr marL="571500" indent="-571500">
              <a:buAutoNum type="romanUcPeriod"/>
            </a:pPr>
            <a:r>
              <a:rPr lang="en-US" b="1" dirty="0" smtClean="0">
                <a:solidFill>
                  <a:srgbClr val="1F497D"/>
                </a:solidFill>
              </a:rPr>
              <a:t>Towards the future: </a:t>
            </a:r>
            <a:r>
              <a:rPr lang="en-US" dirty="0" smtClean="0">
                <a:solidFill>
                  <a:schemeClr val="accent1"/>
                </a:solidFill>
              </a:rPr>
              <a:t>opportunities for knowledge exchange between Slovakia and Ukraine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I. PFM Reform at Home 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1948"/>
            <a:ext cx="8418557" cy="559898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“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Why”?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Motivations</a:t>
            </a:r>
          </a:p>
          <a:p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acroeconomic instability </a:t>
            </a:r>
          </a:p>
          <a:p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ublic </a:t>
            </a:r>
            <a:r>
              <a:rPr lang="en-US" dirty="0">
                <a:solidFill>
                  <a:schemeClr val="tx2"/>
                </a:solidFill>
              </a:rPr>
              <a:t>expenditures </a:t>
            </a:r>
            <a:r>
              <a:rPr lang="en-US" dirty="0" smtClean="0">
                <a:solidFill>
                  <a:schemeClr val="tx2"/>
                </a:solidFill>
              </a:rPr>
              <a:t>oscillating </a:t>
            </a:r>
            <a:r>
              <a:rPr lang="en-US" dirty="0">
                <a:solidFill>
                  <a:schemeClr val="tx2"/>
                </a:solidFill>
              </a:rPr>
              <a:t>around 50% of GDP until early 2000s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o clear </a:t>
            </a:r>
            <a:r>
              <a:rPr lang="en-US" dirty="0">
                <a:solidFill>
                  <a:schemeClr val="tx2"/>
                </a:solidFill>
              </a:rPr>
              <a:t>priorities in fiscal policy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g</a:t>
            </a:r>
            <a:r>
              <a:rPr lang="en-US" dirty="0" smtClean="0">
                <a:solidFill>
                  <a:schemeClr val="tx2"/>
                </a:solidFill>
              </a:rPr>
              <a:t>overnment </a:t>
            </a:r>
            <a:r>
              <a:rPr lang="en-US" dirty="0">
                <a:solidFill>
                  <a:schemeClr val="tx2"/>
                </a:solidFill>
              </a:rPr>
              <a:t>deficit was </a:t>
            </a:r>
            <a:r>
              <a:rPr lang="en-US" dirty="0" smtClean="0">
                <a:solidFill>
                  <a:schemeClr val="tx2"/>
                </a:solidFill>
              </a:rPr>
              <a:t>not </a:t>
            </a:r>
            <a:r>
              <a:rPr lang="en-US" dirty="0">
                <a:solidFill>
                  <a:schemeClr val="tx2"/>
                </a:solidFill>
              </a:rPr>
              <a:t>fully under control until 2002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ublic debt accumulated during the 1990s due to loose fiscal policy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nterest rates extremely high in the late 1990s due to excessive government spending</a:t>
            </a:r>
          </a:p>
          <a:p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overeign rating low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95B3D7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95B3D7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Political context </a:t>
            </a:r>
            <a:r>
              <a:rPr lang="en-US" b="1" dirty="0" smtClean="0">
                <a:solidFill>
                  <a:srgbClr val="95B3D7"/>
                </a:solidFill>
                <a:sym typeface="Wingdings"/>
              </a:rPr>
              <a:t>- - - </a:t>
            </a:r>
            <a:r>
              <a:rPr lang="en-US" b="1" dirty="0" smtClean="0">
                <a:solidFill>
                  <a:srgbClr val="95B3D7"/>
                </a:solidFill>
                <a:sym typeface="Wingdings"/>
              </a:rPr>
              <a:t>Slovakia dubbed “black hole in the middle of Europe” and lagging behind peers in the EU integration process</a:t>
            </a:r>
            <a:endParaRPr lang="en-US" b="1" dirty="0" smtClean="0">
              <a:solidFill>
                <a:srgbClr val="95B3D7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2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I.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PFM Reform at Home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1948"/>
            <a:ext cx="8418557" cy="53287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“How”?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Sequencing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1F497D"/>
                </a:solidFill>
              </a:rPr>
              <a:t>I. First generation reform (1998-2002)</a:t>
            </a:r>
          </a:p>
          <a:p>
            <a:r>
              <a:rPr lang="en-US" sz="2800" dirty="0" smtClean="0">
                <a:solidFill>
                  <a:srgbClr val="95B3D7"/>
                </a:solidFill>
              </a:rPr>
              <a:t>ensuring economic stability and setting rules for the operation of the private sector (privatization, business environment)</a:t>
            </a:r>
            <a:endParaRPr lang="en-US" sz="2800" dirty="0" smtClean="0">
              <a:solidFill>
                <a:srgbClr val="95B3D7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1F497D"/>
                </a:solidFill>
              </a:rPr>
              <a:t>II. Second generation reform (2002-2006)</a:t>
            </a:r>
          </a:p>
          <a:p>
            <a:r>
              <a:rPr lang="en-US" sz="2800" dirty="0">
                <a:solidFill>
                  <a:srgbClr val="95B3D7"/>
                </a:solidFill>
              </a:rPr>
              <a:t>b</a:t>
            </a:r>
            <a:r>
              <a:rPr lang="en-US" sz="2800" dirty="0" smtClean="0">
                <a:solidFill>
                  <a:srgbClr val="95B3D7"/>
                </a:solidFill>
              </a:rPr>
              <a:t>udget reform, accounting, tax reform, social assistance, labor market, pension system, judiciary, and advancing in fiscal decentralization </a:t>
            </a:r>
            <a:endParaRPr lang="en-US" sz="2800" b="1" dirty="0" smtClean="0">
              <a:solidFill>
                <a:srgbClr val="95B3D7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1F497D"/>
                </a:solidFill>
              </a:rPr>
              <a:t>III. Third generation reform (2009- )</a:t>
            </a:r>
          </a:p>
          <a:p>
            <a:r>
              <a:rPr lang="en-US" sz="2800" dirty="0" smtClean="0">
                <a:solidFill>
                  <a:srgbClr val="95B3D7"/>
                </a:solidFill>
              </a:rPr>
              <a:t>r</a:t>
            </a:r>
            <a:r>
              <a:rPr lang="sk-SK" sz="2800" dirty="0" smtClean="0">
                <a:solidFill>
                  <a:srgbClr val="95B3D7"/>
                </a:solidFill>
              </a:rPr>
              <a:t>aising tax revenues, enhancing tax compliance, increasing progressivity, lowering the high tax wedge for low-income workers</a:t>
            </a:r>
            <a:r>
              <a:rPr lang="en-US" sz="2800" dirty="0" smtClean="0">
                <a:solidFill>
                  <a:srgbClr val="95B3D7"/>
                </a:solidFill>
              </a:rPr>
              <a:t> </a:t>
            </a:r>
            <a:endParaRPr lang="en-US" sz="2800" b="1" dirty="0" smtClean="0">
              <a:solidFill>
                <a:srgbClr val="95B3D7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I. PFM Reform at Home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0533"/>
            <a:ext cx="8418556" cy="56161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“So What”? Results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one </a:t>
            </a:r>
            <a:r>
              <a:rPr lang="en-US" sz="2800" dirty="0">
                <a:solidFill>
                  <a:schemeClr val="tx2"/>
                </a:solidFill>
              </a:rPr>
              <a:t>of the lowest public spending to GDP ratios among the EU </a:t>
            </a:r>
            <a:r>
              <a:rPr lang="en-US" sz="2800" dirty="0" smtClean="0">
                <a:solidFill>
                  <a:schemeClr val="tx2"/>
                </a:solidFill>
              </a:rPr>
              <a:t>countries until crisis hits (35%)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all-time low in public debt levels before the crisis (below 30%)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highest sovereign rating score from among the V4 countries in 2009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inflow of FDI made Slovakia an investor haven in the 2000s, coincided with the </a:t>
            </a:r>
            <a:r>
              <a:rPr lang="sk-SK" sz="2800" dirty="0" smtClean="0">
                <a:solidFill>
                  <a:srgbClr val="1F497D"/>
                </a:solidFill>
              </a:rPr>
              <a:t>decline </a:t>
            </a:r>
            <a:r>
              <a:rPr lang="sk-SK" sz="2800" dirty="0">
                <a:solidFill>
                  <a:srgbClr val="1F497D"/>
                </a:solidFill>
              </a:rPr>
              <a:t>in the </a:t>
            </a:r>
            <a:r>
              <a:rPr lang="sk-SK" sz="2800" dirty="0" smtClean="0">
                <a:solidFill>
                  <a:srgbClr val="1F497D"/>
                </a:solidFill>
              </a:rPr>
              <a:t>statutory </a:t>
            </a:r>
            <a:r>
              <a:rPr lang="sk-SK" sz="2800" dirty="0">
                <a:solidFill>
                  <a:srgbClr val="1F497D"/>
                </a:solidFill>
              </a:rPr>
              <a:t>CIT rate from 40% in 1999 to 19% in 2004</a:t>
            </a:r>
            <a:r>
              <a:rPr lang="en-US" sz="2800" dirty="0">
                <a:solidFill>
                  <a:srgbClr val="1F497D"/>
                </a:solidFill>
              </a:rPr>
              <a:t> </a:t>
            </a:r>
            <a:endParaRPr lang="en-US" sz="2800" dirty="0" smtClean="0">
              <a:solidFill>
                <a:srgbClr val="1F497D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brisk growth of GDP and employment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95B3D7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5B3D7"/>
                </a:solidFill>
                <a:sym typeface="Wingdings"/>
              </a:rPr>
              <a:t></a:t>
            </a:r>
            <a:r>
              <a:rPr lang="en-US" sz="2800" b="1" dirty="0">
                <a:solidFill>
                  <a:srgbClr val="95B3D7"/>
                </a:solidFill>
                <a:sym typeface="Wingdings"/>
              </a:rPr>
              <a:t> </a:t>
            </a:r>
            <a:r>
              <a:rPr lang="en-US" sz="2800" b="1" dirty="0" smtClean="0">
                <a:solidFill>
                  <a:srgbClr val="1F497D"/>
                </a:solidFill>
                <a:sym typeface="Wingdings"/>
              </a:rPr>
              <a:t>Reputational gain: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Slovakia nicknamed </a:t>
            </a:r>
            <a:r>
              <a:rPr lang="en-US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Tatra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 Tiger and named The World Bank’s Top Reformer  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3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2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"/>
            <a:ext cx="8246534" cy="1600200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I. PFM </a:t>
            </a:r>
            <a:r>
              <a:rPr lang="sk-SK" sz="4000" b="1" dirty="0">
                <a:solidFill>
                  <a:schemeClr val="accent1">
                    <a:lumMod val="75000"/>
                  </a:schemeClr>
                </a:solidFill>
              </a:rPr>
              <a:t>Reform at Home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Visualization: FDI inflows</a:t>
            </a:r>
            <a:endParaRPr lang="en-US" sz="2800" dirty="0"/>
          </a:p>
        </p:txBody>
      </p:sp>
      <p:pic>
        <p:nvPicPr>
          <p:cNvPr id="4" name="Content Placeholder 3" descr="Macintosh HD:Users:kristinamikulova:Desktop:Screen Shot 2015-03-27 at 10.22.36 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6" r="863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8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93"/>
            <a:ext cx="8229600" cy="788361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II. Fiscal Decentralization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Coupling competences with resources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Transfer of competences according to the </a:t>
            </a:r>
            <a:r>
              <a:rPr lang="en-US" i="1" dirty="0" smtClean="0">
                <a:solidFill>
                  <a:schemeClr val="tx2"/>
                </a:solidFill>
              </a:rPr>
              <a:t>subsidiarity principle </a:t>
            </a:r>
            <a:r>
              <a:rPr lang="en-US" dirty="0" smtClean="0">
                <a:solidFill>
                  <a:schemeClr val="tx2"/>
                </a:solidFill>
              </a:rPr>
              <a:t>accompanied by fiscal decentralization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Top-down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Wingdings"/>
              </a:rPr>
              <a:t>: </a:t>
            </a:r>
            <a:r>
              <a:rPr lang="en-US" dirty="0">
                <a:solidFill>
                  <a:schemeClr val="tx2"/>
                </a:solidFill>
                <a:sym typeface="Wingdings"/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ixed ratio for redistribution of PIT revenues is set at 6,2 : 23,5 : 70,3 (state</a:t>
            </a:r>
            <a:r>
              <a:rPr lang="en-US" dirty="0">
                <a:solidFill>
                  <a:schemeClr val="tx2"/>
                </a:solidFill>
              </a:rPr>
              <a:t>, HTUs and  </a:t>
            </a:r>
            <a:r>
              <a:rPr lang="en-US" dirty="0" smtClean="0">
                <a:solidFill>
                  <a:schemeClr val="tx2"/>
                </a:solidFill>
              </a:rPr>
              <a:t>municipalities)  </a:t>
            </a:r>
          </a:p>
          <a:p>
            <a:r>
              <a:rPr lang="en-US" b="1" dirty="0" smtClean="0">
                <a:solidFill>
                  <a:srgbClr val="95B3D7"/>
                </a:solidFill>
              </a:rPr>
              <a:t>Bottom-up: </a:t>
            </a:r>
            <a:r>
              <a:rPr lang="en-US" dirty="0" smtClean="0">
                <a:solidFill>
                  <a:schemeClr val="tx2"/>
                </a:solidFill>
              </a:rPr>
              <a:t>HTUs and municipalities acquire right to decide about selected local taxes (e.g. tax on vehicles used for commercial purposes in HTUs) </a:t>
            </a:r>
          </a:p>
          <a:p>
            <a:pPr marL="0" indent="0">
              <a:buNone/>
            </a:pPr>
            <a:endParaRPr lang="en-US" b="1" dirty="0" smtClean="0">
              <a:solidFill>
                <a:srgbClr val="95B3D7"/>
              </a:solidFill>
              <a:sym typeface="Wingdings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5B3D7"/>
                </a:solidFill>
                <a:sym typeface="Wingdings"/>
              </a:rPr>
              <a:t> </a:t>
            </a:r>
            <a:r>
              <a:rPr lang="en-US" b="1" dirty="0" smtClean="0">
                <a:solidFill>
                  <a:schemeClr val="tx2"/>
                </a:solidFill>
                <a:sym typeface="Wingdings"/>
              </a:rPr>
              <a:t>Implications for budgeting: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revenues increase and their inflow becomes more stable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93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93"/>
            <a:ext cx="8229600" cy="788361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II. Fiscal Decentralization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Introducing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Program-based Budgeting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Regional and local governments instructed to prepare </a:t>
            </a:r>
            <a:r>
              <a:rPr lang="en-US" dirty="0">
                <a:solidFill>
                  <a:schemeClr val="tx2"/>
                </a:solidFill>
              </a:rPr>
              <a:t>their own program structures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for budgets</a:t>
            </a:r>
          </a:p>
          <a:p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ethodological guidance rendered by the MF SR</a:t>
            </a:r>
          </a:p>
          <a:p>
            <a:r>
              <a:rPr lang="en-US" b="1" dirty="0">
                <a:solidFill>
                  <a:srgbClr val="95B3D7"/>
                </a:solidFill>
              </a:rPr>
              <a:t>P</a:t>
            </a:r>
            <a:r>
              <a:rPr lang="en-US" b="1" dirty="0" smtClean="0">
                <a:solidFill>
                  <a:srgbClr val="95B3D7"/>
                </a:solidFill>
              </a:rPr>
              <a:t>rogram structure: </a:t>
            </a:r>
            <a:r>
              <a:rPr lang="en-US" dirty="0" smtClean="0">
                <a:solidFill>
                  <a:schemeClr val="tx2"/>
                </a:solidFill>
              </a:rPr>
              <a:t>3 levels, goals</a:t>
            </a:r>
            <a:r>
              <a:rPr lang="en-US" dirty="0">
                <a:solidFill>
                  <a:schemeClr val="tx2"/>
                </a:solidFill>
              </a:rPr>
              <a:t>/objectives need to be defined </a:t>
            </a:r>
            <a:r>
              <a:rPr lang="en-US" dirty="0" smtClean="0">
                <a:solidFill>
                  <a:schemeClr val="tx2"/>
                </a:solidFill>
              </a:rPr>
              <a:t>per </a:t>
            </a:r>
            <a:r>
              <a:rPr lang="en-US" dirty="0">
                <a:solidFill>
                  <a:schemeClr val="tx2"/>
                </a:solidFill>
              </a:rPr>
              <a:t>each program component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Performance </a:t>
            </a:r>
            <a:r>
              <a:rPr lang="en-US" dirty="0" smtClean="0">
                <a:solidFill>
                  <a:schemeClr val="tx2"/>
                </a:solidFill>
              </a:rPr>
              <a:t>set to be measured </a:t>
            </a:r>
            <a:r>
              <a:rPr lang="en-US" dirty="0">
                <a:solidFill>
                  <a:schemeClr val="tx2"/>
                </a:solidFill>
              </a:rPr>
              <a:t>by indicators through a regular monitoring </a:t>
            </a:r>
            <a:r>
              <a:rPr lang="en-US" dirty="0" smtClean="0">
                <a:solidFill>
                  <a:schemeClr val="tx2"/>
                </a:solidFill>
              </a:rPr>
              <a:t>process</a:t>
            </a:r>
          </a:p>
          <a:p>
            <a:endParaRPr lang="en-US" b="1" dirty="0" smtClean="0">
              <a:solidFill>
                <a:srgbClr val="95B3D7"/>
              </a:solidFill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95B3D7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95B3D7"/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rgbClr val="1F497D"/>
                </a:solidFill>
                <a:sym typeface="Wingdings"/>
              </a:rPr>
              <a:t>PBB rollout: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the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regional and local government supported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by a separate project and piloted in 30 self-governments of different sizes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1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93"/>
            <a:ext cx="8229600" cy="788361"/>
          </a:xfrm>
        </p:spPr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II. </a:t>
            </a: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Fiscal Decentralization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155"/>
            <a:ext cx="8229600" cy="56141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Milestones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of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Implementation Process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2001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PBB piloted </a:t>
            </a:r>
            <a:r>
              <a:rPr lang="en-US" sz="2800" dirty="0">
                <a:solidFill>
                  <a:schemeClr val="tx2"/>
                </a:solidFill>
              </a:rPr>
              <a:t>at </a:t>
            </a:r>
            <a:r>
              <a:rPr lang="en-US" sz="2800" dirty="0" smtClean="0">
                <a:solidFill>
                  <a:schemeClr val="tx2"/>
                </a:solidFill>
              </a:rPr>
              <a:t>central </a:t>
            </a:r>
            <a:r>
              <a:rPr lang="en-US" sz="2800" dirty="0">
                <a:solidFill>
                  <a:schemeClr val="tx2"/>
                </a:solidFill>
              </a:rPr>
              <a:t>level of </a:t>
            </a:r>
            <a:r>
              <a:rPr lang="en-US" sz="2800" dirty="0" smtClean="0">
                <a:solidFill>
                  <a:schemeClr val="tx2"/>
                </a:solidFill>
              </a:rPr>
              <a:t>government</a:t>
            </a:r>
          </a:p>
          <a:p>
            <a:r>
              <a:rPr lang="sk-SK" sz="2800" dirty="0" smtClean="0">
                <a:solidFill>
                  <a:schemeClr val="tx2"/>
                </a:solidFill>
              </a:rPr>
              <a:t>higher territorial </a:t>
            </a:r>
            <a:r>
              <a:rPr lang="sk-SK" sz="2800" dirty="0">
                <a:solidFill>
                  <a:schemeClr val="tx2"/>
                </a:solidFill>
              </a:rPr>
              <a:t>units </a:t>
            </a:r>
            <a:r>
              <a:rPr lang="sk-SK" sz="2800" dirty="0" smtClean="0">
                <a:solidFill>
                  <a:schemeClr val="tx2"/>
                </a:solidFill>
              </a:rPr>
              <a:t>(HTUs) delineated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5B3D7"/>
                </a:solidFill>
              </a:rPr>
              <a:t>2002 – 2004 </a:t>
            </a:r>
          </a:p>
          <a:p>
            <a:r>
              <a:rPr lang="sk-SK" sz="2800" dirty="0">
                <a:solidFill>
                  <a:srgbClr val="1F497D"/>
                </a:solidFill>
              </a:rPr>
              <a:t>B</a:t>
            </a:r>
            <a:r>
              <a:rPr lang="sk-SK" sz="2800" dirty="0" smtClean="0">
                <a:solidFill>
                  <a:srgbClr val="1F497D"/>
                </a:solidFill>
              </a:rPr>
              <a:t>udgetary </a:t>
            </a:r>
            <a:r>
              <a:rPr lang="sk-SK" sz="2800" dirty="0">
                <a:solidFill>
                  <a:srgbClr val="1F497D"/>
                </a:solidFill>
              </a:rPr>
              <a:t>competences </a:t>
            </a:r>
            <a:r>
              <a:rPr lang="sk-SK" sz="2800" dirty="0" smtClean="0">
                <a:solidFill>
                  <a:srgbClr val="1F497D"/>
                </a:solidFill>
              </a:rPr>
              <a:t>transferred to </a:t>
            </a:r>
            <a:r>
              <a:rPr lang="sk-SK" sz="2800" dirty="0">
                <a:solidFill>
                  <a:srgbClr val="1F497D"/>
                </a:solidFill>
              </a:rPr>
              <a:t>higher territorial units </a:t>
            </a:r>
            <a:r>
              <a:rPr lang="sk-SK" sz="2800" dirty="0" smtClean="0">
                <a:solidFill>
                  <a:srgbClr val="1F497D"/>
                </a:solidFill>
              </a:rPr>
              <a:t>(HTUs) and municipalities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5B3D7"/>
                </a:solidFill>
              </a:rPr>
              <a:t>2005 </a:t>
            </a:r>
          </a:p>
          <a:p>
            <a:r>
              <a:rPr lang="sk-SK" sz="2800" dirty="0" smtClean="0">
                <a:solidFill>
                  <a:schemeClr val="tx2"/>
                </a:solidFill>
              </a:rPr>
              <a:t>Supreme Audit Office reserves right to exercise control over all public resources </a:t>
            </a:r>
          </a:p>
          <a:p>
            <a:r>
              <a:rPr lang="sk-SK" sz="2800" dirty="0">
                <a:solidFill>
                  <a:schemeClr val="tx2"/>
                </a:solidFill>
              </a:rPr>
              <a:t>r</a:t>
            </a:r>
            <a:r>
              <a:rPr lang="sk-SK" sz="2800" dirty="0" smtClean="0">
                <a:solidFill>
                  <a:schemeClr val="tx2"/>
                </a:solidFill>
              </a:rPr>
              <a:t>eserve </a:t>
            </a:r>
            <a:r>
              <a:rPr lang="sk-SK" sz="2800" dirty="0">
                <a:solidFill>
                  <a:schemeClr val="tx2"/>
                </a:solidFill>
              </a:rPr>
              <a:t>created for municipalities in </a:t>
            </a:r>
            <a:r>
              <a:rPr lang="sk-SK" sz="2800" dirty="0" smtClean="0">
                <a:solidFill>
                  <a:schemeClr val="tx2"/>
                </a:solidFill>
              </a:rPr>
              <a:t>state </a:t>
            </a:r>
            <a:r>
              <a:rPr lang="sk-SK" sz="2800" dirty="0">
                <a:solidFill>
                  <a:schemeClr val="tx2"/>
                </a:solidFill>
              </a:rPr>
              <a:t>budget to mitigate risks associated with </a:t>
            </a:r>
            <a:r>
              <a:rPr lang="sk-SK" sz="2800" dirty="0" smtClean="0">
                <a:solidFill>
                  <a:schemeClr val="tx2"/>
                </a:solidFill>
              </a:rPr>
              <a:t>transition</a:t>
            </a:r>
            <a:endParaRPr lang="en-US" sz="2800" dirty="0" smtClean="0">
              <a:solidFill>
                <a:srgbClr val="1F497D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5B3D7"/>
              </a:solidFill>
              <a:sym typeface="Wingdings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15699</TotalTime>
  <Words>594</Words>
  <Application>Microsoft Macintosh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Outline</vt:lpstr>
      <vt:lpstr>I. PFM Reform at Home  </vt:lpstr>
      <vt:lpstr>I. PFM Reform at Home </vt:lpstr>
      <vt:lpstr>I. PFM Reform at Home </vt:lpstr>
      <vt:lpstr>I. PFM Reform at Home Visualization: FDI inflows</vt:lpstr>
      <vt:lpstr>II. Fiscal Decentralization</vt:lpstr>
      <vt:lpstr>II. Fiscal Decentralization</vt:lpstr>
      <vt:lpstr>II. Fiscal Decentralization</vt:lpstr>
      <vt:lpstr> CAPACITY BUILDING  Performance-oriented management culture  Information and communication campaigns Identifying reform champions  Addressing mid-level management resistance  SUSTAINABILITY    </vt:lpstr>
      <vt:lpstr>III. Knowledge Exchange </vt:lpstr>
      <vt:lpstr>III. Knowledge Exchange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Kristina Mikulova</cp:lastModifiedBy>
  <cp:revision>301</cp:revision>
  <dcterms:created xsi:type="dcterms:W3CDTF">2014-07-04T08:54:08Z</dcterms:created>
  <dcterms:modified xsi:type="dcterms:W3CDTF">2015-04-20T14:06:18Z</dcterms:modified>
</cp:coreProperties>
</file>